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FB92E-0E45-47D9-9B4A-8ED63ACC9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E43F06-617E-4D90-A759-F946656C4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9A0B0B-6798-4659-95DC-6E67A3A1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E2A031-C497-458E-B09B-218795A7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BD451B-36F0-4527-8472-18F34519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33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52A8F-5B03-4A72-9C49-0C21FCE1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63B985-1CFB-406D-BD4F-5A8D7B2FC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A7BFDA-3F00-4723-921E-7BB95E636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068199-76A7-41E1-82F7-1CE36657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AF70B7-A3A1-4923-970A-2B07E798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33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2E38334-F9DB-4FEF-97EE-08B28776D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4C4E4D-DB55-459B-987F-580881A64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B703F-2D51-49C9-8158-B7802D7D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59D794-2017-465C-BB6B-4432DA5F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441C5B-8DA8-431F-8A98-E78B9A74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45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83D2F-ECC1-4F71-94E2-DE26D63B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BC6822-99CE-4A8A-A340-BBD8DB50F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E442BE-EAE5-4ED3-A10E-02C1C33C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9B9F6A-C164-4703-8BBB-3F711677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3E1793-281B-40FD-9562-A1392C7F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47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7806CA-9C92-4E02-AB57-6C0B8B58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08F144-4766-4E3B-BBF9-8BCD45291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5B79E2-3F24-41C7-B5ED-9A8AEE3A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EFB181-FB49-4CF7-99BC-9CE8E63B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EAF11F-4301-4263-B182-A57BE3FC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86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724B0-B9F7-4881-9BE7-00C331A7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BE8177-C54E-4E92-AD50-E7178AC95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6962CC-B66D-4D98-8C56-1AA0196B9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936DEF-1BBF-4645-8CCC-1E7EA970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ACFC3F-A3EF-4DEF-B70D-5C11A783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4573BC-56E9-42AC-B24F-44EA3B00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36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DFD83B-EB70-4E96-9743-B31D3501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C50071-9E48-4F4A-A37B-9EA257C88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EE8B26-1E1B-4045-80BC-94FB85A3B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0A76A7-4F9E-450C-A3F4-380D4552A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C652389-B682-4229-B435-885DAA254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5C20C6A-EF55-4C66-B6C9-F5769F6A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6A32C1-2C7F-4B4A-9B19-1D0E5F98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7F1E279-9DBC-4FE5-92A3-3BA08825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58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EA1CB-6B7B-4C5F-BCAD-1E3A2BC1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A0E05A-F5FB-4099-9D16-624AA70C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772DC1-F3BD-412F-8535-71E1F4F4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EE2F9A-E585-4881-A873-DAA415AB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016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CF0E66-665D-4CC7-AC95-1A744A8F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85EA99A-FF28-4661-B2B3-6CE7D57F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30CBC0-E2A7-499A-BBCA-DCCF3D0F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67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4B193-306C-4806-BAA0-79AF5127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FAE840-4FEE-4CBE-8277-1DC1EFA30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AE99D5-3FC2-49E8-93F0-582A5514A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806DB4-CBA4-4279-A484-B7D0CD09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5D5965-871F-4CC8-BF6F-C8E7E69F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F31E79-A4B0-4E79-9015-76F2A8FE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54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6A862-BFAB-40DE-B67B-086C7EE4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3D5284-37B4-414D-A877-02D67E8A8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6194FC-CE37-4F4B-A542-F14BCF8F5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F20071-7CB7-48B1-99F6-AA15703E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4DA114-60F6-49D3-9DFC-99282737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620907-CB25-4238-BC3D-094C91B2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66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8CF7C-9393-4063-9D6E-2057372E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FBF29F-195A-4D2C-86AE-4B119BFE8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85B773-9380-4A73-AF15-46E36E18F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B666E-ACAD-4295-92E4-3EBD2E15290C}" type="datetimeFigureOut">
              <a:rPr lang="ru-RU" smtClean="0"/>
              <a:t>14.02.2024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A1CEE3-F7BE-4F55-8B73-B4A1DC3B1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BE3566-E75D-4A48-99F1-2A644D306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7AB48-97B0-405F-A42C-1EF8D97710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90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8000"/>
                    </a14:imgEffect>
                    <a14:imgEffect>
                      <a14:brightnessContrast bright="-27000" contrast="-41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D4500-8F0C-4457-8F87-5E1FDFFA1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2863"/>
            <a:ext cx="9144000" cy="1014356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 Black" panose="020B0A04020102020204" pitchFamily="34" charset="0"/>
              </a:rPr>
              <a:t>Социальный и экономический облик России 90-х гг. XIX в.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01CBBA-589A-486E-99B2-E23EFE4DA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11948"/>
            <a:ext cx="9144000" cy="460915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Доклад на тему: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D475F-C2FD-44E9-81AC-D536AC191B7E}"/>
              </a:ext>
            </a:extLst>
          </p:cNvPr>
          <p:cNvSpPr txBox="1"/>
          <p:nvPr/>
        </p:nvSpPr>
        <p:spPr>
          <a:xfrm>
            <a:off x="6096000" y="5864370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Выполнили студенты группы ИСТ-331</a:t>
            </a:r>
          </a:p>
          <a:p>
            <a:pPr algn="r"/>
            <a:r>
              <a:rPr lang="ru-RU" dirty="0" err="1">
                <a:solidFill>
                  <a:schemeClr val="bg1"/>
                </a:solidFill>
              </a:rPr>
              <a:t>Числова</a:t>
            </a:r>
            <a:r>
              <a:rPr lang="ru-RU" dirty="0">
                <a:solidFill>
                  <a:schemeClr val="bg1"/>
                </a:solidFill>
              </a:rPr>
              <a:t> Екатерина, Рыжик Анастасия, Филинцева Анастасия, Соляр Данила, Курасов Дмитрий</a:t>
            </a:r>
          </a:p>
        </p:txBody>
      </p:sp>
    </p:spTree>
    <p:extLst>
      <p:ext uri="{BB962C8B-B14F-4D97-AF65-F5344CB8AC3E}">
        <p14:creationId xmlns:p14="http://schemas.microsoft.com/office/powerpoint/2010/main" val="3416672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3C3F2-D943-484B-8A6D-7CC816ED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35" y="693803"/>
            <a:ext cx="10957130" cy="483287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140ED-67AD-4FD2-A8A7-7789D7E58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33" y="1432872"/>
            <a:ext cx="7469927" cy="4329019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>
                <a:latin typeface="+mj-lt"/>
              </a:rPr>
              <a:t>20 октября 1894 года в Ливадийском дворце скончался Александр III. На престол вступил последний российский император Николай II. </a:t>
            </a:r>
          </a:p>
          <a:p>
            <a:pPr algn="just"/>
            <a:r>
              <a:rPr lang="ru-RU" sz="2400" dirty="0">
                <a:latin typeface="+mj-lt"/>
              </a:rPr>
              <a:t>Основной задачей монарха было укрепление самодержавного строя в России.</a:t>
            </a:r>
          </a:p>
          <a:p>
            <a:pPr algn="just"/>
            <a:r>
              <a:rPr lang="ru-RU" sz="2400" dirty="0">
                <a:latin typeface="+mj-lt"/>
              </a:rPr>
              <a:t>В 90 - е годы в России начался промышленный подъем, в результате которого сложился капиталистический строй.</a:t>
            </a:r>
          </a:p>
          <a:p>
            <a:pPr algn="just"/>
            <a:r>
              <a:rPr lang="ru-RU" sz="2400" dirty="0">
                <a:latin typeface="+mj-lt"/>
              </a:rPr>
              <a:t> Правление Николая II было ознаменовано экономическим развитием России и одновременно ростом в ней социально-политических противоречий, революционного движения.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8A8823-C10E-45B4-88D0-0404D8EBB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6" t="22542" r="16783" b="10654"/>
          <a:stretch/>
        </p:blipFill>
        <p:spPr>
          <a:xfrm>
            <a:off x="8744471" y="1437952"/>
            <a:ext cx="2830094" cy="3677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71DAD-4DD8-4ED9-864D-4085D007BB87}"/>
              </a:ext>
            </a:extLst>
          </p:cNvPr>
          <p:cNvSpPr txBox="1"/>
          <p:nvPr/>
        </p:nvSpPr>
        <p:spPr>
          <a:xfrm>
            <a:off x="8756455" y="5115560"/>
            <a:ext cx="2806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Николай </a:t>
            </a:r>
            <a:r>
              <a:rPr lang="en-US" dirty="0">
                <a:latin typeface="+mj-lt"/>
              </a:rPr>
              <a:t>II</a:t>
            </a:r>
            <a:r>
              <a:rPr lang="ru-RU" dirty="0">
                <a:latin typeface="+mj-lt"/>
              </a:rPr>
              <a:t> Александрович</a:t>
            </a:r>
            <a:r>
              <a:rPr lang="en-US" dirty="0">
                <a:latin typeface="+mj-lt"/>
              </a:rPr>
              <a:t> </a:t>
            </a:r>
            <a:endParaRPr lang="ru-RU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(1894 - 1917)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3356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430999-C4E8-417C-9706-836ECA2A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0995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Роль индустриализации в экономической модернизации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F3E6EE-A41F-4B1F-8629-FBA14BC5D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138"/>
            <a:ext cx="10515600" cy="427721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sz="2000" b="1" dirty="0">
                <a:latin typeface="+mj-lt"/>
              </a:rPr>
              <a:t>Развитие промышленности: </a:t>
            </a:r>
            <a:r>
              <a:rPr lang="ru-RU" sz="2000" dirty="0">
                <a:latin typeface="+mj-lt"/>
              </a:rPr>
              <a:t>были созданы крупные промышленные предприятия, которые производили товары массового потребления, такие как текстиль, металлургическая продукция, машины и т.д. Это позволило удовлетворить растущий спрос на товары и создать рабочие места для населения.</a:t>
            </a:r>
          </a:p>
          <a:p>
            <a:pPr algn="just"/>
            <a:r>
              <a:rPr lang="ru-RU" sz="2000" b="1" dirty="0">
                <a:latin typeface="+mj-lt"/>
              </a:rPr>
              <a:t>Увеличение производительности труда: </a:t>
            </a:r>
            <a:r>
              <a:rPr lang="ru-RU" sz="2000" dirty="0">
                <a:latin typeface="+mj-lt"/>
              </a:rPr>
              <a:t>с появлением машин производство стало более быстрым и эффективным. Это позволило увеличить объемы производства и снизить стоимость товаров.</a:t>
            </a:r>
          </a:p>
          <a:p>
            <a:pPr algn="just"/>
            <a:r>
              <a:rPr lang="ru-RU" sz="2000" b="1" dirty="0">
                <a:latin typeface="+mj-lt"/>
              </a:rPr>
              <a:t>Развитие транспортной инфраструктуры: </a:t>
            </a:r>
            <a:r>
              <a:rPr lang="ru-RU" sz="2000" dirty="0">
                <a:latin typeface="+mj-lt"/>
              </a:rPr>
              <a:t>были построены новые железные дороги, что позволило ускорить транспортировку товаров и сырья. Это сделало возможным расширение рынков сбыта и развитие внутренней торговли.</a:t>
            </a:r>
          </a:p>
          <a:p>
            <a:pPr algn="just"/>
            <a:r>
              <a:rPr lang="ru-RU" sz="2000" b="1" dirty="0">
                <a:latin typeface="+mj-lt"/>
              </a:rPr>
              <a:t>Создание новых рабочих мест: к</a:t>
            </a:r>
            <a:r>
              <a:rPr lang="ru-RU" sz="2000" dirty="0">
                <a:latin typeface="+mj-lt"/>
              </a:rPr>
              <a:t>рупные промышленные предприятия требовали большое количество рабочей силы, и многие люди перешли с сельского хозяйства на работу в промышленности. Это позволило снизить безработицу и улучшить экономическое положение населения.</a:t>
            </a:r>
          </a:p>
          <a:p>
            <a:pPr algn="just"/>
            <a:r>
              <a:rPr lang="ru-RU" sz="2000" b="1" dirty="0">
                <a:latin typeface="+mj-lt"/>
              </a:rPr>
              <a:t>Рост экономики и укрепление государства: </a:t>
            </a:r>
            <a:r>
              <a:rPr lang="ru-RU" sz="2000" dirty="0">
                <a:latin typeface="+mj-lt"/>
              </a:rPr>
              <a:t>увеличение производства и продажи товаров приводили к увеличению доходов государства, что позволяло финансировать различные социальные и инфраструктурные проекты. Это также укрепляло позицию России на международной арене и повышало ее экономическую мощь.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AE547-42AF-4B40-9940-4DE3C3C0B54C}"/>
              </a:ext>
            </a:extLst>
          </p:cNvPr>
          <p:cNvSpPr txBox="1"/>
          <p:nvPr/>
        </p:nvSpPr>
        <p:spPr>
          <a:xfrm>
            <a:off x="838200" y="976419"/>
            <a:ext cx="10515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1" dirty="0">
                <a:latin typeface="+mj-lt"/>
              </a:rPr>
              <a:t>Индустриализация</a:t>
            </a:r>
            <a:r>
              <a:rPr lang="ru-RU" dirty="0">
                <a:latin typeface="+mj-lt"/>
              </a:rPr>
              <a:t> – это процесс развития промышленности и перехода от ручного труда к массовому производству с использованием машин и технологий. В России индустриализация началась в конце XIX – начале XX века.</a:t>
            </a:r>
          </a:p>
        </p:txBody>
      </p:sp>
    </p:spTree>
    <p:extLst>
      <p:ext uri="{BB962C8B-B14F-4D97-AF65-F5344CB8AC3E}">
        <p14:creationId xmlns:p14="http://schemas.microsoft.com/office/powerpoint/2010/main" val="172659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DEA3D-C413-42D4-84C0-70281FBE6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9146"/>
            <a:ext cx="11069673" cy="455007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Экономика России в 90х гг. XIX в.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3D2170-22C4-465D-95C2-6350BC2A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37" y="864102"/>
            <a:ext cx="5486044" cy="5736801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latin typeface="+mj-lt"/>
              </a:rPr>
              <a:t>В начале 90-х гг. XIX в. в России начался промышленный подъем, который продолжался до начала XX в. и шел очень интенсивно. Особенно высокими темпами развивалась тяжелая промышленность: тяжелое машиностроение, химические производства, </a:t>
            </a:r>
            <a:r>
              <a:rPr lang="ru-RU" sz="2000" dirty="0" err="1">
                <a:latin typeface="+mj-lt"/>
              </a:rPr>
              <a:t>электроиндустрия</a:t>
            </a:r>
            <a:r>
              <a:rPr lang="ru-RU" sz="2000" dirty="0">
                <a:latin typeface="+mj-lt"/>
              </a:rPr>
              <a:t>, железнодорожный транспорт, добыча полезных ископаемых. По общему объему продукции тяжелой промышленности Россия вошла в число первых стран мира. </a:t>
            </a:r>
          </a:p>
          <a:p>
            <a:pPr marL="0" indent="0" algn="just">
              <a:buNone/>
            </a:pPr>
            <a:endParaRPr lang="ru-RU" sz="2000" dirty="0">
              <a:latin typeface="+mj-lt"/>
            </a:endParaRPr>
          </a:p>
          <a:p>
            <a:pPr algn="just"/>
            <a:r>
              <a:rPr lang="ru-RU" sz="2000" dirty="0">
                <a:latin typeface="+mj-lt"/>
              </a:rPr>
              <a:t>Главной причиной промышленного подъема 90-х гг. явилась экономическая политика правительства, направленная на поддержку и протекционистскую защиту промышленности, стабилизацию денежного обращения, создание условий для развития в России рыночного уклада.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A68090-4FD6-4C95-A7F0-1C8DB3606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0994" y="982555"/>
            <a:ext cx="4194927" cy="2136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8C041-7DA7-449B-9928-FB10854A7C93}"/>
              </a:ext>
            </a:extLst>
          </p:cNvPr>
          <p:cNvSpPr txBox="1"/>
          <p:nvPr/>
        </p:nvSpPr>
        <p:spPr>
          <a:xfrm>
            <a:off x="6890994" y="3132213"/>
            <a:ext cx="41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Нефтеперерабатывающий завод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36400F-4F02-4FF8-B91B-7F134A224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785" y="3704265"/>
            <a:ext cx="2790334" cy="1967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593715-F99C-4B07-AB70-C9883A9FFED9}"/>
              </a:ext>
            </a:extLst>
          </p:cNvPr>
          <p:cNvSpPr txBox="1"/>
          <p:nvPr/>
        </p:nvSpPr>
        <p:spPr>
          <a:xfrm>
            <a:off x="6095999" y="5684710"/>
            <a:ext cx="2790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Обуховский завод. </a:t>
            </a:r>
            <a:r>
              <a:rPr lang="ru-RU" sz="1600" dirty="0" err="1">
                <a:latin typeface="+mj-lt"/>
              </a:rPr>
              <a:t>Электросталилитейная</a:t>
            </a:r>
            <a:r>
              <a:rPr lang="ru-RU" sz="1600" dirty="0">
                <a:latin typeface="+mj-lt"/>
              </a:rPr>
              <a:t> мастерская.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35324CD-333D-4C1F-850E-9DDB7B703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1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3037" y="3675002"/>
            <a:ext cx="2790334" cy="1967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2E5DF-18ED-46BF-AC82-D6286C3F7CFB}"/>
              </a:ext>
            </a:extLst>
          </p:cNvPr>
          <p:cNvSpPr txBox="1"/>
          <p:nvPr/>
        </p:nvSpPr>
        <p:spPr>
          <a:xfrm>
            <a:off x="9117538" y="5642138"/>
            <a:ext cx="2790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 err="1">
                <a:latin typeface="+mj-lt"/>
              </a:rPr>
              <a:t>Сормовский</a:t>
            </a:r>
            <a:r>
              <a:rPr lang="ru-RU" sz="1600" dirty="0">
                <a:latin typeface="+mj-lt"/>
              </a:rPr>
              <a:t> машиностроительный завод. Электропневматическая станция. </a:t>
            </a:r>
          </a:p>
        </p:txBody>
      </p:sp>
    </p:spTree>
    <p:extLst>
      <p:ext uri="{BB962C8B-B14F-4D97-AF65-F5344CB8AC3E}">
        <p14:creationId xmlns:p14="http://schemas.microsoft.com/office/powerpoint/2010/main" val="288603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2501D-FB33-4760-B528-ABC7FA4A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804"/>
            <a:ext cx="10515600" cy="398234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Экономика России в 90х гг. XIX в.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369847-81C3-40D9-840D-F7B35E679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03" y="822959"/>
            <a:ext cx="11462994" cy="3205291"/>
          </a:xfrm>
        </p:spPr>
        <p:txBody>
          <a:bodyPr>
            <a:normAutofit/>
          </a:bodyPr>
          <a:lstStyle/>
          <a:p>
            <a:pPr algn="just"/>
            <a:r>
              <a:rPr lang="ru-RU" sz="2000" b="1" dirty="0">
                <a:latin typeface="+mj-lt"/>
              </a:rPr>
              <a:t>Таможенная политика: </a:t>
            </a:r>
            <a:r>
              <a:rPr lang="ru-RU" sz="2000" dirty="0">
                <a:latin typeface="+mj-lt"/>
              </a:rPr>
              <a:t>на большинство ввозимых в Россию товаров были установлены высокие, почти запретительные таможенные пошлины. Таможенные пошлины являлись важнейшим средством регулирования внешнеторгового баланса страны. Они сдерживали товарный импорт и способствовали активизации баланса внешней торговли.</a:t>
            </a:r>
          </a:p>
          <a:p>
            <a:pPr algn="just"/>
            <a:r>
              <a:rPr lang="ru-RU" sz="2000" b="1" dirty="0">
                <a:latin typeface="+mj-lt"/>
              </a:rPr>
              <a:t>Строительство железных дорог: </a:t>
            </a:r>
            <a:r>
              <a:rPr lang="ru-RU" sz="2000" dirty="0">
                <a:latin typeface="+mj-lt"/>
              </a:rPr>
              <a:t>правительство проводило политику поощрения развития транспортного машиностроения и рельсового производства. В 1890 г. Россия переживала самый интенсивный и масштабный подъем железнодорожного строительства. </a:t>
            </a:r>
          </a:p>
          <a:p>
            <a:pPr algn="just"/>
            <a:r>
              <a:rPr lang="ru-RU" sz="2000" b="1" dirty="0">
                <a:latin typeface="+mj-lt"/>
              </a:rPr>
              <a:t>Денежная реформа второй половины 90-х гг. XIX в: </a:t>
            </a:r>
            <a:r>
              <a:rPr lang="ru-RU" sz="2000" dirty="0">
                <a:latin typeface="+mj-lt"/>
              </a:rPr>
              <a:t>она качественно изменила положение русской денежной единицы -рубль стал одной из </a:t>
            </a:r>
            <a:r>
              <a:rPr lang="ru-RU" sz="2000" dirty="0" err="1">
                <a:latin typeface="+mj-lt"/>
              </a:rPr>
              <a:t>стабильнейших</a:t>
            </a:r>
            <a:r>
              <a:rPr lang="ru-RU" sz="2000" dirty="0">
                <a:latin typeface="+mj-lt"/>
              </a:rPr>
              <a:t> валют мира и во многом способствовала интеграции России в систему мирового рынка.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87D204-53D9-4AD5-8C6B-692EB52E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646" y="4028250"/>
            <a:ext cx="3937261" cy="21167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252B0-E31D-4D6E-A28F-D0865010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008" y="4033321"/>
            <a:ext cx="3673311" cy="2124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360018-C51D-4F47-B889-0F084D4C64FD}"/>
              </a:ext>
            </a:extLst>
          </p:cNvPr>
          <p:cNvSpPr txBox="1"/>
          <p:nvPr/>
        </p:nvSpPr>
        <p:spPr>
          <a:xfrm>
            <a:off x="1845324" y="6145042"/>
            <a:ext cx="38854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Выставка российского железнодорожного оборудования 1900 г.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492C0-4817-419C-AAB6-290285647964}"/>
              </a:ext>
            </a:extLst>
          </p:cNvPr>
          <p:cNvSpPr txBox="1"/>
          <p:nvPr/>
        </p:nvSpPr>
        <p:spPr>
          <a:xfrm>
            <a:off x="7037109" y="6158000"/>
            <a:ext cx="279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Пятирублевая монета 1898 г.</a:t>
            </a:r>
          </a:p>
        </p:txBody>
      </p:sp>
    </p:spTree>
    <p:extLst>
      <p:ext uri="{BB962C8B-B14F-4D97-AF65-F5344CB8AC3E}">
        <p14:creationId xmlns:p14="http://schemas.microsoft.com/office/powerpoint/2010/main" val="156484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DC753-3AE9-4FB5-B132-4CE1C656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870" y="376941"/>
            <a:ext cx="10515600" cy="473861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Социальный облик России 90х гг. XIX в.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5E5D4F-3EEA-4E73-81DC-0E3EB283E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754" y="2955879"/>
            <a:ext cx="6515716" cy="3902122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latin typeface="+mj-lt"/>
              </a:rPr>
              <a:t>Отражением социальных сдвигов был рост городов. Доля горожан среди населения страны выросла за 1860-1890-е гг. с 8% до 13%. </a:t>
            </a:r>
          </a:p>
          <a:p>
            <a:pPr algn="just"/>
            <a:r>
              <a:rPr lang="ru-RU" sz="2000" dirty="0">
                <a:latin typeface="+mj-lt"/>
              </a:rPr>
              <a:t>Положение русских рабочих в целом было весьма тяжелым. Рабочий день достигал 16-18 часов, широко применялись штрафы, женский и детский труд. </a:t>
            </a:r>
          </a:p>
          <a:p>
            <a:pPr algn="just"/>
            <a:r>
              <a:rPr lang="ru-RU" sz="2000" dirty="0">
                <a:latin typeface="+mj-lt"/>
              </a:rPr>
              <a:t>Экономический вес буржуазии рос, предприниматели объединялись в союзы.</a:t>
            </a:r>
          </a:p>
          <a:p>
            <a:pPr algn="just"/>
            <a:r>
              <a:rPr lang="ru-RU" sz="2000" dirty="0">
                <a:latin typeface="+mj-lt"/>
              </a:rPr>
              <a:t>Искусственное прикрепление крестьянства к земле мешало формированию кадрового, квалифицированного пролетариата, что ставило препятствия на пути индустриального прогресса.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A79705-7EAC-4276-B255-E40DE845E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6000" contras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955879"/>
            <a:ext cx="5334754" cy="3897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11E5B-8E3C-49BB-86E2-C8AEBB3FCCEE}"/>
              </a:ext>
            </a:extLst>
          </p:cNvPr>
          <p:cNvSpPr txBox="1"/>
          <p:nvPr/>
        </p:nvSpPr>
        <p:spPr>
          <a:xfrm>
            <a:off x="152400" y="1001631"/>
            <a:ext cx="1172271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Для истории России второй половины XIX - начала ХХ в. важным и новым фактором общественной жизни стало рабочее движение.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В 1897 году была проведена первая всероссийская перепись населения. По ее данным в России насчитывалось 126 млн. человек. С 1863 по 1897 г. население России выросло в полтора раза - основном, за счет высокой рождаемости. </a:t>
            </a:r>
          </a:p>
        </p:txBody>
      </p:sp>
    </p:spTree>
    <p:extLst>
      <p:ext uri="{BB962C8B-B14F-4D97-AF65-F5344CB8AC3E}">
        <p14:creationId xmlns:p14="http://schemas.microsoft.com/office/powerpoint/2010/main" val="305082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5BDB8-CC58-4904-AE77-D5BB8AA3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F2A8D7-4EC7-40C7-9FA0-E8ED9B3A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301"/>
            <a:ext cx="10515600" cy="4885491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latin typeface="+mj-lt"/>
              </a:rPr>
              <a:t>Индустриализация играла ключевую роль в экономической модернизации России, способствуя развитию промышленности, увеличению производительности труда, развитию транспортной инфраструктуры, созданию новых рабочих мест и росту экономики и государства в целом. </a:t>
            </a:r>
          </a:p>
          <a:p>
            <a:pPr algn="just"/>
            <a:r>
              <a:rPr lang="ru-RU" sz="2000" dirty="0">
                <a:latin typeface="+mj-lt"/>
              </a:rPr>
              <a:t>Промышленный подъем 90-х годов XIX века отличался интенсивностью в развитии тяжелой промышленности, внедрением новых технологий и увеличением производства.</a:t>
            </a:r>
          </a:p>
          <a:p>
            <a:pPr algn="just"/>
            <a:r>
              <a:rPr lang="ru-RU" sz="2000" dirty="0">
                <a:latin typeface="+mj-lt"/>
              </a:rPr>
              <a:t>Важную роль играла экономическая политика государства, направленная на поддержку промышленности, стабилизацию денежного обращения и развитие внешней торговли. </a:t>
            </a:r>
          </a:p>
          <a:p>
            <a:pPr algn="just"/>
            <a:r>
              <a:rPr lang="ru-RU" sz="2000" dirty="0">
                <a:latin typeface="+mj-lt"/>
              </a:rPr>
              <a:t>Развитие железнодорожной сети способствовало расширению рынков сбыта и укреплению экономики России. </a:t>
            </a:r>
          </a:p>
          <a:p>
            <a:pPr algn="just"/>
            <a:r>
              <a:rPr lang="ru-RU" sz="2000" dirty="0">
                <a:latin typeface="+mj-lt"/>
              </a:rPr>
              <a:t>Однако с развитием промышленности возникли социальные проблемы, такие как тяжелые рабочие условия и необходимость улучшения жизни рабочего класса. </a:t>
            </a:r>
          </a:p>
          <a:p>
            <a:pPr algn="just"/>
            <a:r>
              <a:rPr lang="ru-RU" sz="2000" dirty="0">
                <a:latin typeface="+mj-lt"/>
              </a:rPr>
              <a:t>Общественное движение, в том числе рабочее движение, стало важным фактором общественной жизни в то время. </a:t>
            </a:r>
          </a:p>
        </p:txBody>
      </p:sp>
    </p:spTree>
    <p:extLst>
      <p:ext uri="{BB962C8B-B14F-4D97-AF65-F5344CB8AC3E}">
        <p14:creationId xmlns:p14="http://schemas.microsoft.com/office/powerpoint/2010/main" val="242443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EB831-DF8D-4447-B370-D7338B036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4235"/>
            <a:ext cx="10515600" cy="1576797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Список литературы: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2E32E-5E94-4447-B2E7-F72F8590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971" y="2215300"/>
            <a:ext cx="8662055" cy="3396056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История России: в 3 т. / Под ред. А.Н. Сахарова. - М.: АСТ, 2001.</a:t>
            </a:r>
          </a:p>
        </p:txBody>
      </p:sp>
    </p:spTree>
    <p:extLst>
      <p:ext uri="{BB962C8B-B14F-4D97-AF65-F5344CB8AC3E}">
        <p14:creationId xmlns:p14="http://schemas.microsoft.com/office/powerpoint/2010/main" val="27451975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862</Words>
  <Application>Microsoft Office PowerPoint</Application>
  <PresentationFormat>Широкоэкранный</PresentationFormat>
  <Paragraphs>47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Тема Office</vt:lpstr>
      <vt:lpstr>Социальный и экономический облик России 90-х гг. XIX в.</vt:lpstr>
      <vt:lpstr>Введение</vt:lpstr>
      <vt:lpstr>Роль индустриализации в экономической модернизации</vt:lpstr>
      <vt:lpstr>Экономика России в 90х гг. XIX в.</vt:lpstr>
      <vt:lpstr>Экономика России в 90х гг. XIX в.</vt:lpstr>
      <vt:lpstr>Социальный облик России 90х гг. XIX в.</vt:lpstr>
      <vt:lpstr>Выводы:</vt:lpstr>
      <vt:lpstr>Список литературы: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Социальный и экономический облик России 90-х гг. XIX в.</dc:title>
  <dc:creator>Anastasia Filintseva</dc:creator>
  <cp:lastModifiedBy>Anastasia Filintseva</cp:lastModifiedBy>
  <cp:revision>20</cp:revision>
  <dcterms:created xsi:type="dcterms:W3CDTF">2024-02-14T09:15:42Z</dcterms:created>
  <dcterms:modified xsi:type="dcterms:W3CDTF">2024-02-14T13:09:57Z</dcterms:modified>
</cp:coreProperties>
</file>